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735763" cy="9866313"/>
  <p:embeddedFontLst>
    <p:embeddedFont>
      <p:font typeface="JKゴシック" panose="020B0600070205080204" charset="-128"/>
      <p:regular r:id="rId3"/>
    </p:embeddedFont>
    <p:embeddedFont>
      <p:font typeface="MT Extra" panose="05050102010205020202" pitchFamily="18" charset="2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9" autoAdjust="0"/>
  </p:normalViewPr>
  <p:slideViewPr>
    <p:cSldViewPr>
      <p:cViewPr varScale="1">
        <p:scale>
          <a:sx n="55" d="100"/>
          <a:sy n="55" d="100"/>
        </p:scale>
        <p:origin x="11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892515">
            <a:off x="8426385" y="-5177109"/>
            <a:ext cx="8952787" cy="11857996"/>
          </a:xfrm>
          <a:custGeom>
            <a:avLst/>
            <a:gdLst/>
            <a:ahLst/>
            <a:cxnLst/>
            <a:rect l="l" t="t" r="r" b="b"/>
            <a:pathLst>
              <a:path w="8952787" h="11857996">
                <a:moveTo>
                  <a:pt x="0" y="0"/>
                </a:moveTo>
                <a:lnTo>
                  <a:pt x="8952787" y="0"/>
                </a:lnTo>
                <a:lnTo>
                  <a:pt x="8952787" y="11857996"/>
                </a:lnTo>
                <a:lnTo>
                  <a:pt x="0" y="11857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602406">
            <a:off x="-3397968" y="13828274"/>
            <a:ext cx="5850245" cy="7500315"/>
          </a:xfrm>
          <a:custGeom>
            <a:avLst/>
            <a:gdLst/>
            <a:ahLst/>
            <a:cxnLst/>
            <a:rect l="l" t="t" r="r" b="b"/>
            <a:pathLst>
              <a:path w="5850245" h="7500315">
                <a:moveTo>
                  <a:pt x="0" y="0"/>
                </a:moveTo>
                <a:lnTo>
                  <a:pt x="5850246" y="0"/>
                </a:lnTo>
                <a:lnTo>
                  <a:pt x="5850246" y="7500315"/>
                </a:lnTo>
                <a:lnTo>
                  <a:pt x="0" y="750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09031">
            <a:off x="-3641217" y="17626643"/>
            <a:ext cx="8952787" cy="11857996"/>
          </a:xfrm>
          <a:custGeom>
            <a:avLst/>
            <a:gdLst/>
            <a:ahLst/>
            <a:cxnLst/>
            <a:rect l="l" t="t" r="r" b="b"/>
            <a:pathLst>
              <a:path w="8952787" h="11857996">
                <a:moveTo>
                  <a:pt x="0" y="0"/>
                </a:moveTo>
                <a:lnTo>
                  <a:pt x="8952787" y="0"/>
                </a:lnTo>
                <a:lnTo>
                  <a:pt x="8952787" y="11857995"/>
                </a:lnTo>
                <a:lnTo>
                  <a:pt x="0" y="11857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08000" y="4566519"/>
            <a:ext cx="5850245" cy="7500315"/>
          </a:xfrm>
          <a:custGeom>
            <a:avLst/>
            <a:gdLst/>
            <a:ahLst/>
            <a:cxnLst/>
            <a:rect l="l" t="t" r="r" b="b"/>
            <a:pathLst>
              <a:path w="5850245" h="7500315">
                <a:moveTo>
                  <a:pt x="0" y="0"/>
                </a:moveTo>
                <a:lnTo>
                  <a:pt x="5850245" y="0"/>
                </a:lnTo>
                <a:lnTo>
                  <a:pt x="5850245" y="7500315"/>
                </a:lnTo>
                <a:lnTo>
                  <a:pt x="0" y="750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794525" y="19380821"/>
            <a:ext cx="3357370" cy="3189501"/>
          </a:xfrm>
          <a:custGeom>
            <a:avLst/>
            <a:gdLst/>
            <a:ahLst/>
            <a:cxnLst/>
            <a:rect l="l" t="t" r="r" b="b"/>
            <a:pathLst>
              <a:path w="3357370" h="3189501">
                <a:moveTo>
                  <a:pt x="0" y="0"/>
                </a:moveTo>
                <a:lnTo>
                  <a:pt x="3357370" y="0"/>
                </a:lnTo>
                <a:lnTo>
                  <a:pt x="3357370" y="3189501"/>
                </a:lnTo>
                <a:lnTo>
                  <a:pt x="0" y="3189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 flipV="1">
            <a:off x="13622093" y="3122599"/>
            <a:ext cx="3357370" cy="3189501"/>
          </a:xfrm>
          <a:custGeom>
            <a:avLst/>
            <a:gdLst/>
            <a:ahLst/>
            <a:cxnLst/>
            <a:rect l="l" t="t" r="r" b="b"/>
            <a:pathLst>
              <a:path w="3357370" h="3189501">
                <a:moveTo>
                  <a:pt x="3357369" y="3189501"/>
                </a:moveTo>
                <a:lnTo>
                  <a:pt x="0" y="3189501"/>
                </a:lnTo>
                <a:lnTo>
                  <a:pt x="0" y="0"/>
                </a:lnTo>
                <a:lnTo>
                  <a:pt x="3357369" y="0"/>
                </a:lnTo>
                <a:lnTo>
                  <a:pt x="3357369" y="318950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3708199">
            <a:off x="10648810" y="14878994"/>
            <a:ext cx="8519046" cy="10921853"/>
          </a:xfrm>
          <a:custGeom>
            <a:avLst/>
            <a:gdLst/>
            <a:ahLst/>
            <a:cxnLst/>
            <a:rect l="l" t="t" r="r" b="b"/>
            <a:pathLst>
              <a:path w="8519046" h="10921853">
                <a:moveTo>
                  <a:pt x="0" y="0"/>
                </a:moveTo>
                <a:lnTo>
                  <a:pt x="8519046" y="0"/>
                </a:lnTo>
                <a:lnTo>
                  <a:pt x="8519046" y="10921853"/>
                </a:lnTo>
                <a:lnTo>
                  <a:pt x="0" y="10921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649655" y="-4458996"/>
            <a:ext cx="4676710" cy="11613071"/>
          </a:xfrm>
          <a:custGeom>
            <a:avLst/>
            <a:gdLst/>
            <a:ahLst/>
            <a:cxnLst/>
            <a:rect l="l" t="t" r="r" b="b"/>
            <a:pathLst>
              <a:path w="5850245" h="7500315">
                <a:moveTo>
                  <a:pt x="0" y="0"/>
                </a:moveTo>
                <a:lnTo>
                  <a:pt x="5850245" y="0"/>
                </a:lnTo>
                <a:lnTo>
                  <a:pt x="5850245" y="7500315"/>
                </a:lnTo>
                <a:lnTo>
                  <a:pt x="0" y="750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989262" y="14544518"/>
            <a:ext cx="727808" cy="674274"/>
          </a:xfrm>
          <a:custGeom>
            <a:avLst/>
            <a:gdLst/>
            <a:ahLst/>
            <a:cxnLst/>
            <a:rect l="l" t="t" r="r" b="b"/>
            <a:pathLst>
              <a:path w="372761" h="511508">
                <a:moveTo>
                  <a:pt x="0" y="0"/>
                </a:moveTo>
                <a:lnTo>
                  <a:pt x="372761" y="0"/>
                </a:lnTo>
                <a:lnTo>
                  <a:pt x="372761" y="511507"/>
                </a:lnTo>
                <a:lnTo>
                  <a:pt x="0" y="511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2878" y="821009"/>
            <a:ext cx="14318959" cy="20960176"/>
            <a:chOff x="-469607" y="854429"/>
            <a:chExt cx="19091947" cy="13057893"/>
          </a:xfrm>
        </p:grpSpPr>
        <p:sp>
          <p:nvSpPr>
            <p:cNvPr id="9" name="TextBox 9"/>
            <p:cNvSpPr txBox="1"/>
            <p:nvPr/>
          </p:nvSpPr>
          <p:spPr>
            <a:xfrm>
              <a:off x="-469607" y="1634282"/>
              <a:ext cx="18957043" cy="2643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63"/>
                </a:lnSpc>
              </a:pPr>
              <a:r>
                <a:rPr lang="en-US" sz="14700" dirty="0" err="1">
                  <a:solidFill>
                    <a:schemeClr val="accent3">
                      <a:lumMod val="50000"/>
                    </a:schemeClr>
                  </a:solidFill>
                  <a:ea typeface="M Plus Rounded Black"/>
                </a:rPr>
                <a:t>病院見学会</a:t>
              </a:r>
              <a:endParaRPr lang="en-US" sz="14700" dirty="0">
                <a:solidFill>
                  <a:schemeClr val="accent3">
                    <a:lumMod val="50000"/>
                  </a:schemeClr>
                </a:solidFill>
                <a:ea typeface="M Plus Rounded Black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210" y="5539655"/>
              <a:ext cx="17982130" cy="83726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694"/>
                </a:lnSpc>
                <a:spcBef>
                  <a:spcPct val="0"/>
                </a:spcBef>
              </a:pPr>
              <a:r>
                <a:rPr lang="en-US" sz="6000" b="1" dirty="0" err="1" smtClean="0">
                  <a:solidFill>
                    <a:srgbClr val="221E1F"/>
                  </a:solidFill>
                  <a:ea typeface="JKゴシック"/>
                </a:rPr>
                <a:t>事前予約制</a:t>
              </a:r>
              <a:endParaRPr lang="en-US" sz="6000" b="1" dirty="0" smtClean="0">
                <a:solidFill>
                  <a:srgbClr val="221E1F"/>
                </a:solidFill>
                <a:ea typeface="JKゴシック"/>
              </a:endParaRPr>
            </a:p>
            <a:p>
              <a:pPr marL="685800" indent="-685800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対象者：</a:t>
              </a:r>
              <a:r>
                <a:rPr lang="ja-JP" altLang="en-US" sz="5496" smtClean="0">
                  <a:solidFill>
                    <a:srgbClr val="221E1F"/>
                  </a:solidFill>
                  <a:ea typeface="JKゴシック"/>
                </a:rPr>
                <a:t>看護師、看護学生</a:t>
              </a:r>
              <a:endParaRPr lang="en-US" altLang="ja-JP" sz="5496" dirty="0" smtClean="0">
                <a:solidFill>
                  <a:srgbClr val="221E1F"/>
                </a:solidFill>
                <a:ea typeface="JKゴシック"/>
              </a:endParaRPr>
            </a:p>
            <a:p>
              <a:pPr marL="685800" indent="-685800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希望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日の</a:t>
              </a:r>
              <a:r>
                <a:rPr lang="ja-JP" altLang="en-US" sz="5496" dirty="0">
                  <a:solidFill>
                    <a:srgbClr val="221E1F"/>
                  </a:solidFill>
                  <a:ea typeface="JKゴシック"/>
                </a:rPr>
                <a:t>２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週間前までにご連絡下さい。</a:t>
              </a:r>
              <a:endParaRPr lang="en-US" altLang="ja-JP" sz="5496" dirty="0" smtClean="0">
                <a:solidFill>
                  <a:srgbClr val="221E1F"/>
                </a:solidFill>
                <a:ea typeface="JKゴシック"/>
              </a:endParaRPr>
            </a:p>
            <a:p>
              <a:pPr marL="371475" indent="-371475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希望日を</a:t>
              </a:r>
              <a:r>
                <a:rPr lang="en-US" altLang="ja-JP" sz="5496" dirty="0" smtClean="0">
                  <a:solidFill>
                    <a:srgbClr val="221E1F"/>
                  </a:solidFill>
                  <a:ea typeface="JKゴシック"/>
                </a:rPr>
                <a:t>2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つ以上ご連絡下さい。</a:t>
              </a:r>
              <a:endParaRPr lang="en-US" altLang="ja-JP" sz="5496" dirty="0">
                <a:solidFill>
                  <a:srgbClr val="221E1F"/>
                </a:solidFill>
                <a:ea typeface="JKゴシック"/>
              </a:endParaRPr>
            </a:p>
            <a:p>
              <a:pPr marL="685800" indent="-685800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時間：平日</a:t>
              </a:r>
              <a:r>
                <a:rPr lang="en-US" altLang="ja-JP" sz="5496" dirty="0" smtClean="0">
                  <a:solidFill>
                    <a:srgbClr val="221E1F"/>
                  </a:solidFill>
                  <a:ea typeface="JKゴシック"/>
                </a:rPr>
                <a:t>14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時～</a:t>
              </a:r>
              <a:r>
                <a:rPr lang="en-US" altLang="ja-JP" sz="5496" dirty="0" smtClean="0">
                  <a:solidFill>
                    <a:srgbClr val="221E1F"/>
                  </a:solidFill>
                  <a:ea typeface="JKゴシック"/>
                </a:rPr>
                <a:t>15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時・</a:t>
              </a:r>
              <a:r>
                <a:rPr lang="en-US" altLang="ja-JP" sz="5496" dirty="0" smtClean="0">
                  <a:solidFill>
                    <a:srgbClr val="221E1F"/>
                  </a:solidFill>
                  <a:ea typeface="JKゴシック"/>
                </a:rPr>
                <a:t>15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時～</a:t>
              </a:r>
              <a:r>
                <a:rPr lang="en-US" altLang="ja-JP" sz="5496" dirty="0" smtClean="0">
                  <a:solidFill>
                    <a:srgbClr val="221E1F"/>
                  </a:solidFill>
                  <a:ea typeface="JKゴシック"/>
                </a:rPr>
                <a:t>16</a:t>
              </a:r>
              <a:r>
                <a:rPr lang="ja-JP" altLang="en-US" sz="5496" dirty="0" smtClean="0">
                  <a:solidFill>
                    <a:srgbClr val="221E1F"/>
                  </a:solidFill>
                  <a:ea typeface="JKゴシック"/>
                </a:rPr>
                <a:t>時</a:t>
              </a:r>
              <a:endParaRPr lang="en-US" altLang="ja-JP" sz="5496" dirty="0" smtClean="0">
                <a:solidFill>
                  <a:srgbClr val="221E1F"/>
                </a:solidFill>
                <a:ea typeface="JKゴシック"/>
              </a:endParaRPr>
            </a:p>
            <a:p>
              <a:pPr marL="685800" indent="-685800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ja-JP" altLang="en-US" sz="3600" dirty="0" smtClean="0">
                  <a:solidFill>
                    <a:srgbClr val="221E1F"/>
                  </a:solidFill>
                  <a:ea typeface="JKゴシック"/>
                </a:rPr>
                <a:t>当日感冒症状・発熱のある方はご連絡下さい</a:t>
              </a:r>
              <a:endParaRPr lang="en-US" altLang="ja-JP" sz="4279" spc="855" dirty="0">
                <a:solidFill>
                  <a:srgbClr val="221E1F"/>
                </a:solidFill>
                <a:ea typeface="JKゴシック"/>
              </a:endParaRPr>
            </a:p>
            <a:p>
              <a:pPr marL="685800" indent="-685800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ja-JP" altLang="en-US" sz="4279" spc="855" dirty="0" smtClean="0">
                  <a:solidFill>
                    <a:srgbClr val="221E1F"/>
                  </a:solidFill>
                  <a:ea typeface="JKゴシック"/>
                </a:rPr>
                <a:t>連絡先</a:t>
              </a:r>
              <a:r>
                <a:rPr lang="ja-JP" altLang="en-US" sz="4279" spc="855" dirty="0" smtClean="0">
                  <a:solidFill>
                    <a:srgbClr val="221E1F"/>
                  </a:solidFill>
                  <a:latin typeface="JKゴシック"/>
                </a:rPr>
                <a:t>　　　代表</a:t>
              </a:r>
              <a:r>
                <a:rPr lang="en-US" altLang="ja-JP" sz="4279" spc="855" dirty="0" smtClean="0">
                  <a:solidFill>
                    <a:srgbClr val="221E1F"/>
                  </a:solidFill>
                  <a:latin typeface="JKゴシック"/>
                </a:rPr>
                <a:t>(011)-563-3911</a:t>
              </a:r>
              <a:endParaRPr lang="en-US" altLang="ja-JP" sz="4000" dirty="0" smtClean="0">
                <a:solidFill>
                  <a:schemeClr val="accent3">
                    <a:lumMod val="50000"/>
                  </a:schemeClr>
                </a:solidFill>
                <a:latin typeface="MT Extra" panose="05050102010205020202" pitchFamily="18" charset="2"/>
                <a:ea typeface="M Plus Rounded Black"/>
              </a:endParaRPr>
            </a:p>
            <a:p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　　　　　　　　　　</a:t>
              </a:r>
              <a:r>
                <a:rPr lang="ja-JP" altLang="en-US" sz="4000" dirty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　</a:t>
              </a:r>
              <a:r>
                <a:rPr lang="ja-JP" altLang="en-US" sz="4000" dirty="0" smtClean="0">
                  <a:latin typeface="MT Extra" panose="05050102010205020202" pitchFamily="18" charset="2"/>
                  <a:ea typeface="M Plus Rounded Black"/>
                </a:rPr>
                <a:t>　看護部　村木まで</a:t>
              </a:r>
              <a:endParaRPr lang="en-US" altLang="ja-JP" sz="4000" dirty="0" smtClean="0">
                <a:latin typeface="MT Extra" panose="05050102010205020202" pitchFamily="18" charset="2"/>
                <a:ea typeface="M Plus Rounded Black"/>
              </a:endParaRPr>
            </a:p>
            <a:p>
              <a:endParaRPr lang="en-US" altLang="ja-JP" sz="4000" dirty="0" smtClean="0">
                <a:solidFill>
                  <a:schemeClr val="accent3">
                    <a:lumMod val="50000"/>
                  </a:schemeClr>
                </a:solidFill>
                <a:latin typeface="MT Extra" panose="05050102010205020202" pitchFamily="18" charset="2"/>
                <a:ea typeface="M Plus Rounded Black"/>
              </a:endParaRPr>
            </a:p>
            <a:p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◆ＱＲコードからメール</a:t>
              </a:r>
              <a:r>
                <a:rPr lang="ja-JP" altLang="en-US" sz="4000" dirty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でご連絡</a:t>
              </a:r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下さい。　</a:t>
              </a:r>
              <a:endParaRPr lang="en-US" altLang="ja-JP" sz="4000" dirty="0">
                <a:solidFill>
                  <a:schemeClr val="accent3">
                    <a:lumMod val="50000"/>
                  </a:schemeClr>
                </a:solidFill>
                <a:latin typeface="MT Extra" panose="05050102010205020202" pitchFamily="18" charset="2"/>
                <a:ea typeface="M Plus Rounded Black"/>
              </a:endParaRPr>
            </a:p>
            <a:p>
              <a:pPr marL="4422775" lvl="2" indent="-571500">
                <a:buFont typeface="Wingdings" panose="05000000000000000000" pitchFamily="2" charset="2"/>
                <a:buChar char="u"/>
              </a:pPr>
              <a:r>
                <a:rPr lang="en-US" altLang="ja-JP" sz="4000" dirty="0" smtClean="0">
                  <a:solidFill>
                    <a:schemeClr val="accent3">
                      <a:lumMod val="50000"/>
                    </a:schemeClr>
                  </a:solidFill>
                </a:rPr>
                <a:t>QR</a:t>
              </a:r>
              <a:r>
                <a:rPr lang="ja-JP" altLang="en-US" sz="4000" dirty="0">
                  <a:solidFill>
                    <a:schemeClr val="accent3">
                      <a:lumMod val="50000"/>
                    </a:schemeClr>
                  </a:solidFill>
                </a:rPr>
                <a:t>コードを読み込むと「メール作成画面はこちら」と表示されるのでクリックして下さい</a:t>
              </a:r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</a:rPr>
                <a:t>。</a:t>
              </a:r>
              <a:endParaRPr lang="en-US" altLang="ja-JP" sz="4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4422775" lvl="2" indent="-571500">
                <a:buFont typeface="Wingdings" panose="05000000000000000000" pitchFamily="2" charset="2"/>
                <a:buChar char="u"/>
              </a:pPr>
              <a:r>
                <a:rPr lang="ja-JP" altLang="en-US" sz="4000" spc="855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</a:rPr>
                <a:t>必要事項を入力し送信して下さい。</a:t>
              </a:r>
              <a:endParaRPr lang="en-US" altLang="ja-JP" sz="4000" spc="855" dirty="0">
                <a:solidFill>
                  <a:schemeClr val="accent3">
                    <a:lumMod val="50000"/>
                  </a:schemeClr>
                </a:solidFill>
                <a:latin typeface="MT Extra" panose="05050102010205020202" pitchFamily="18" charset="2"/>
              </a:endParaRPr>
            </a:p>
            <a:p>
              <a:pPr marL="4422775" lvl="2" indent="-571500">
                <a:buFont typeface="Wingdings" panose="05000000000000000000" pitchFamily="2" charset="2"/>
                <a:buChar char="u"/>
              </a:pPr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その他</a:t>
              </a:r>
              <a:r>
                <a:rPr lang="ja-JP" altLang="en-US" sz="4000" dirty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知りたい事などがあれば自由に記載して</a:t>
              </a:r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下さい</a:t>
              </a:r>
              <a:r>
                <a:rPr lang="ja-JP" altLang="en-US" sz="4000" dirty="0" smtClean="0">
                  <a:solidFill>
                    <a:schemeClr val="accent3">
                      <a:lumMod val="50000"/>
                    </a:schemeClr>
                  </a:solidFill>
                  <a:latin typeface="MT Extra" panose="05050102010205020202" pitchFamily="18" charset="2"/>
                  <a:ea typeface="M Plus Rounded Black"/>
                </a:rPr>
                <a:t>。</a:t>
              </a:r>
              <a:endParaRPr lang="en-US" altLang="ja-JP" sz="4000" dirty="0" smtClean="0">
                <a:solidFill>
                  <a:schemeClr val="accent3">
                    <a:lumMod val="50000"/>
                  </a:schemeClr>
                </a:solidFill>
                <a:latin typeface="MT Extra" panose="05050102010205020202" pitchFamily="18" charset="2"/>
                <a:ea typeface="M Plus Rounded Black"/>
              </a:endParaRPr>
            </a:p>
            <a:p>
              <a:pPr marL="3851275" lvl="2"/>
              <a:endParaRPr lang="en-US" altLang="ja-JP" sz="4000" spc="855" dirty="0" smtClean="0">
                <a:solidFill>
                  <a:schemeClr val="accent3">
                    <a:lumMod val="50000"/>
                  </a:schemeClr>
                </a:solidFill>
                <a:latin typeface="MT Extra" panose="05050102010205020202" pitchFamily="18" charset="2"/>
              </a:endParaRPr>
            </a:p>
            <a:p>
              <a:pPr marL="685800" indent="-685800" algn="ctr">
                <a:lnSpc>
                  <a:spcPts val="7694"/>
                </a:lnSpc>
                <a:spcBef>
                  <a:spcPct val="0"/>
                </a:spcBef>
                <a:buFont typeface="Wingdings" panose="05000000000000000000" pitchFamily="2" charset="2"/>
                <a:buChar char="u"/>
              </a:pPr>
              <a:endParaRPr lang="en-US" sz="3600" dirty="0">
                <a:solidFill>
                  <a:srgbClr val="221E1F"/>
                </a:solidFill>
                <a:ea typeface="JKゴシック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640210" y="3149795"/>
              <a:ext cx="16345090" cy="2274330"/>
              <a:chOff x="-438150" y="-2061880"/>
              <a:chExt cx="6430618" cy="8947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38150" y="-2061880"/>
                <a:ext cx="6430618" cy="894785"/>
              </a:xfrm>
              <a:custGeom>
                <a:avLst/>
                <a:gdLst/>
                <a:ahLst/>
                <a:cxnLst/>
                <a:rect l="l" t="t" r="r" b="b"/>
                <a:pathLst>
                  <a:path w="6078181" h="1607692">
                    <a:moveTo>
                      <a:pt x="0" y="0"/>
                    </a:moveTo>
                    <a:lnTo>
                      <a:pt x="0" y="1607692"/>
                    </a:lnTo>
                    <a:lnTo>
                      <a:pt x="6078181" y="1607692"/>
                    </a:lnTo>
                    <a:lnTo>
                      <a:pt x="6078181" y="0"/>
                    </a:lnTo>
                    <a:lnTo>
                      <a:pt x="0" y="0"/>
                    </a:lnTo>
                    <a:close/>
                    <a:moveTo>
                      <a:pt x="6017221" y="1546732"/>
                    </a:moveTo>
                    <a:lnTo>
                      <a:pt x="59690" y="1546732"/>
                    </a:lnTo>
                    <a:lnTo>
                      <a:pt x="59690" y="59690"/>
                    </a:lnTo>
                    <a:lnTo>
                      <a:pt x="6017221" y="59690"/>
                    </a:lnTo>
                    <a:lnTo>
                      <a:pt x="6017221" y="1546732"/>
                    </a:lnTo>
                    <a:close/>
                  </a:path>
                </a:pathLst>
              </a:custGeom>
              <a:solidFill>
                <a:srgbClr val="FFC4A8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343778" y="854429"/>
              <a:ext cx="16265751" cy="9691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926"/>
                </a:lnSpc>
                <a:spcBef>
                  <a:spcPct val="0"/>
                </a:spcBef>
              </a:pPr>
              <a:r>
                <a:rPr lang="en-US" sz="6600" b="1" spc="989" dirty="0" err="1" smtClean="0">
                  <a:solidFill>
                    <a:schemeClr val="accent3">
                      <a:lumMod val="50000"/>
                    </a:schemeClr>
                  </a:solidFill>
                  <a:ea typeface="JKゴシック"/>
                </a:rPr>
                <a:t>北海道循環器病院</a:t>
              </a:r>
              <a:r>
                <a:rPr lang="en-US" sz="6600" b="1" spc="989" dirty="0" smtClean="0">
                  <a:solidFill>
                    <a:schemeClr val="accent3">
                      <a:lumMod val="50000"/>
                    </a:schemeClr>
                  </a:solidFill>
                  <a:ea typeface="JKゴシック"/>
                </a:rPr>
                <a:t>　</a:t>
              </a:r>
              <a:r>
                <a:rPr lang="en-US" sz="6600" b="1" spc="989" dirty="0" err="1" smtClean="0">
                  <a:solidFill>
                    <a:schemeClr val="accent3">
                      <a:lumMod val="50000"/>
                    </a:schemeClr>
                  </a:solidFill>
                  <a:ea typeface="JKゴシック"/>
                </a:rPr>
                <a:t>看護部</a:t>
              </a:r>
              <a:endParaRPr lang="en-US" sz="6600" b="1" spc="989" dirty="0">
                <a:solidFill>
                  <a:schemeClr val="accent3">
                    <a:lumMod val="50000"/>
                  </a:schemeClr>
                </a:solidFill>
                <a:ea typeface="JKゴシック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562844" y="5112105"/>
            <a:ext cx="11861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ja-JP" altLang="en-US" sz="4400" b="1" dirty="0">
                <a:latin typeface="+mn-ea"/>
              </a:rPr>
              <a:t>病院内の見学ができます。</a:t>
            </a:r>
            <a:endParaRPr lang="en-US" altLang="ja-JP" sz="4000" dirty="0">
              <a:latin typeface="+mn-ea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ja-JP" altLang="en-US" sz="4400" b="1" dirty="0">
                <a:latin typeface="+mn-ea"/>
              </a:rPr>
              <a:t>スライドを使用し以下の内容を説明します</a:t>
            </a:r>
            <a:r>
              <a:rPr lang="ja-JP" altLang="en-US" sz="4400" b="1" dirty="0" smtClean="0">
                <a:latin typeface="+mn-ea"/>
              </a:rPr>
              <a:t>。</a:t>
            </a:r>
            <a:endParaRPr lang="en-US" altLang="ja-JP" sz="4400" b="1" dirty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病院・看護部の概要、教育体制、入職後の支援体制</a:t>
            </a:r>
            <a:r>
              <a:rPr lang="ja-JP" altLang="en-US" sz="4000" dirty="0" smtClean="0">
                <a:latin typeface="+mn-ea"/>
              </a:rPr>
              <a:t>、</a:t>
            </a:r>
            <a:r>
              <a:rPr lang="en-US" altLang="ja-JP" sz="4000" dirty="0" smtClean="0">
                <a:latin typeface="+mn-ea"/>
              </a:rPr>
              <a:t>1</a:t>
            </a:r>
            <a:r>
              <a:rPr lang="ja-JP" altLang="en-US" sz="4000" dirty="0">
                <a:latin typeface="+mn-ea"/>
              </a:rPr>
              <a:t>日の流れ、給与体制・当院の感染予防対策</a:t>
            </a:r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dirty="0" smtClean="0">
                <a:latin typeface="+mn-ea"/>
              </a:rPr>
              <a:t>など</a:t>
            </a:r>
            <a:endParaRPr lang="en-US" altLang="ja-JP" sz="3200" dirty="0">
              <a:latin typeface="+mn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82EE79F-8B84-F646-99B9-93B292499D1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589" t="13689" r="17279" b="59111"/>
          <a:stretch/>
        </p:blipFill>
        <p:spPr>
          <a:xfrm>
            <a:off x="1622854" y="17392650"/>
            <a:ext cx="2730312" cy="2547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99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 Plus Rounded Black</vt:lpstr>
      <vt:lpstr>JKゴシック</vt:lpstr>
      <vt:lpstr>MT Extra</vt:lpstr>
      <vt:lpstr>Arial</vt:lpstr>
      <vt:lpstr>Calibri</vt:lpstr>
      <vt:lpstr>ＭＳ Ｐゴシック</vt:lpstr>
      <vt:lpstr>Wingdings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サーモンピンクと緑, 世界環境デー, 自然保護, ポスター</dc:title>
  <cp:lastModifiedBy>mirai</cp:lastModifiedBy>
  <cp:revision>31</cp:revision>
  <cp:lastPrinted>2023-12-07T04:09:36Z</cp:lastPrinted>
  <dcterms:created xsi:type="dcterms:W3CDTF">2006-08-16T00:00:00Z</dcterms:created>
  <dcterms:modified xsi:type="dcterms:W3CDTF">2024-05-25T03:56:39Z</dcterms:modified>
  <dc:identifier>DAFuxjxMZzo</dc:identifier>
</cp:coreProperties>
</file>